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4"/>
  </p:notesMasterIdLst>
  <p:sldIdLst>
    <p:sldId id="256" r:id="rId4"/>
    <p:sldId id="417" r:id="rId5"/>
    <p:sldId id="424" r:id="rId6"/>
    <p:sldId id="425" r:id="rId7"/>
    <p:sldId id="426" r:id="rId8"/>
    <p:sldId id="427" r:id="rId9"/>
    <p:sldId id="405" r:id="rId10"/>
    <p:sldId id="325" r:id="rId11"/>
    <p:sldId id="428" r:id="rId12"/>
    <p:sldId id="429" r:id="rId13"/>
    <p:sldId id="430" r:id="rId14"/>
    <p:sldId id="441" r:id="rId15"/>
    <p:sldId id="431" r:id="rId16"/>
    <p:sldId id="461" r:id="rId17"/>
    <p:sldId id="432" r:id="rId18"/>
    <p:sldId id="433" r:id="rId19"/>
    <p:sldId id="460" r:id="rId20"/>
    <p:sldId id="459" r:id="rId21"/>
    <p:sldId id="457" r:id="rId22"/>
    <p:sldId id="438" r:id="rId23"/>
    <p:sldId id="447" r:id="rId24"/>
    <p:sldId id="448" r:id="rId25"/>
    <p:sldId id="449" r:id="rId26"/>
    <p:sldId id="450" r:id="rId27"/>
    <p:sldId id="451" r:id="rId28"/>
    <p:sldId id="452" r:id="rId29"/>
    <p:sldId id="453" r:id="rId30"/>
    <p:sldId id="454" r:id="rId31"/>
    <p:sldId id="455" r:id="rId32"/>
    <p:sldId id="456" r:id="rId33"/>
    <p:sldId id="462" r:id="rId34"/>
    <p:sldId id="435" r:id="rId35"/>
    <p:sldId id="357" r:id="rId36"/>
    <p:sldId id="440" r:id="rId37"/>
    <p:sldId id="446" r:id="rId38"/>
    <p:sldId id="443" r:id="rId39"/>
    <p:sldId id="444" r:id="rId40"/>
    <p:sldId id="442" r:id="rId41"/>
    <p:sldId id="445" r:id="rId42"/>
    <p:sldId id="264" r:id="rId43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75" autoAdjust="0"/>
  </p:normalViewPr>
  <p:slideViewPr>
    <p:cSldViewPr>
      <p:cViewPr varScale="1">
        <p:scale>
          <a:sx n="149" d="100"/>
          <a:sy n="149" d="100"/>
        </p:scale>
        <p:origin x="504" y="84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2021-09-03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3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03848" y="2499742"/>
            <a:ext cx="5220072" cy="1080120"/>
          </a:xfrm>
        </p:spPr>
        <p:txBody>
          <a:bodyPr/>
          <a:lstStyle/>
          <a:p>
            <a:r>
              <a:rPr lang="en-US" altLang="ko-KR" sz="2400"/>
              <a:t>Mask R-CNN</a:t>
            </a:r>
            <a:endParaRPr lang="en-US" altLang="ko-KR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03848" y="3961428"/>
            <a:ext cx="5694848" cy="360040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/>
              <a:t>Kaiming He, Georgia Gkioxari, Piotr Dollar, Ross Girshick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100" b="1"/>
              <a:t>ICCV 2017</a:t>
            </a:r>
            <a:endParaRPr lang="en-US" altLang="ko-KR" sz="110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1" baseline="-500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1" baseline="-5000" dirty="0"/>
          </a:p>
        </p:txBody>
      </p:sp>
      <p:grpSp>
        <p:nvGrpSpPr>
          <p:cNvPr id="6" name="Group 5"/>
          <p:cNvGrpSpPr/>
          <p:nvPr/>
        </p:nvGrpSpPr>
        <p:grpSpPr>
          <a:xfrm>
            <a:off x="2930439" y="2701288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CAAED308-6C4C-4C45-88CD-889078FBB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99" y="987574"/>
            <a:ext cx="7003002" cy="269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BE18D5-D4ED-4A49-A706-342EB4E1D19E}"/>
              </a:ext>
            </a:extLst>
          </p:cNvPr>
          <p:cNvSpPr txBox="1"/>
          <p:nvPr/>
        </p:nvSpPr>
        <p:spPr>
          <a:xfrm>
            <a:off x="179512" y="339502"/>
            <a:ext cx="4591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5C5C5C"/>
                </a:solidFill>
                <a:effectLst/>
                <a:latin typeface="Spoqa Han Sans"/>
              </a:rPr>
              <a:t>Faster R-CNN architecture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98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7D45D6A4-1327-4981-8C47-49D44910F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555526"/>
            <a:ext cx="7100323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7DA83A-CE82-46AD-9B0B-6479071888DB}"/>
              </a:ext>
            </a:extLst>
          </p:cNvPr>
          <p:cNvSpPr txBox="1"/>
          <p:nvPr/>
        </p:nvSpPr>
        <p:spPr>
          <a:xfrm>
            <a:off x="2195736" y="4515966"/>
            <a:ext cx="45911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>
                <a:solidFill>
                  <a:srgbClr val="000000"/>
                </a:solidFill>
                <a:effectLst/>
                <a:latin typeface="Noto Sans Demilight"/>
              </a:rPr>
              <a:t>Mask R-CNN = </a:t>
            </a:r>
            <a:r>
              <a:rPr lang="en-US" altLang="ko-KR" b="1" i="0">
                <a:solidFill>
                  <a:srgbClr val="000000"/>
                </a:solidFill>
                <a:effectLst/>
                <a:latin typeface="Noto Sans Demilight"/>
              </a:rPr>
              <a:t>Faster R-CNN</a:t>
            </a:r>
            <a:r>
              <a:rPr lang="en-US" altLang="ko-KR" b="0" i="0">
                <a:solidFill>
                  <a:srgbClr val="000000"/>
                </a:solidFill>
                <a:effectLst/>
                <a:latin typeface="Noto Sans Demilight"/>
              </a:rPr>
              <a:t> + </a:t>
            </a:r>
            <a:r>
              <a:rPr lang="en-US" altLang="ko-KR" b="1" i="0">
                <a:solidFill>
                  <a:srgbClr val="EE2323"/>
                </a:solidFill>
                <a:effectLst/>
                <a:latin typeface="Noto Sans Demilight"/>
              </a:rPr>
              <a:t>mask branch</a:t>
            </a:r>
            <a:endParaRPr lang="en-US" altLang="ko-KR" b="0" i="0">
              <a:solidFill>
                <a:srgbClr val="666666"/>
              </a:solidFill>
              <a:effectLst/>
              <a:latin typeface="Noto Sans"/>
            </a:endParaRPr>
          </a:p>
          <a:p>
            <a:br>
              <a:rPr lang="en-US" altLang="ko-KR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2433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89D9007F-E6D5-4D97-A8D1-786AD9572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376363"/>
            <a:ext cx="72199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F26FC0-0DE9-425B-831A-F35231DE58C1}"/>
              </a:ext>
            </a:extLst>
          </p:cNvPr>
          <p:cNvSpPr txBox="1"/>
          <p:nvPr/>
        </p:nvSpPr>
        <p:spPr>
          <a:xfrm>
            <a:off x="3851920" y="4155926"/>
            <a:ext cx="4591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1" i="0">
                <a:solidFill>
                  <a:srgbClr val="EE2323"/>
                </a:solidFill>
                <a:effectLst/>
                <a:latin typeface="Noto Sans Demilight"/>
              </a:rPr>
              <a:t>mask branch</a:t>
            </a:r>
            <a:endParaRPr lang="en-US" altLang="ko-KR" b="0" i="0">
              <a:solidFill>
                <a:srgbClr val="666666"/>
              </a:solidFill>
              <a:effectLst/>
              <a:latin typeface="Noto Sans"/>
            </a:endParaRPr>
          </a:p>
        </p:txBody>
      </p:sp>
    </p:spTree>
    <p:extLst>
      <p:ext uri="{BB962C8B-B14F-4D97-AF65-F5344CB8AC3E}">
        <p14:creationId xmlns:p14="http://schemas.microsoft.com/office/powerpoint/2010/main" val="3862015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1F486837-4DEE-4604-A71E-DD4E6785A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71550"/>
            <a:ext cx="6624736" cy="374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0BA545-5403-4A95-A4E6-746F9901797E}"/>
              </a:ext>
            </a:extLst>
          </p:cNvPr>
          <p:cNvSpPr txBox="1"/>
          <p:nvPr/>
        </p:nvSpPr>
        <p:spPr>
          <a:xfrm>
            <a:off x="179512" y="339502"/>
            <a:ext cx="4591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5C5C5C"/>
                </a:solidFill>
                <a:effectLst/>
                <a:latin typeface="Spoqa Han Sans"/>
              </a:rPr>
              <a:t>Faster R-CNN architecture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226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DD3189-EF3C-45F6-B0AF-CEBC814082A4}"/>
              </a:ext>
            </a:extLst>
          </p:cNvPr>
          <p:cNvSpPr txBox="1"/>
          <p:nvPr/>
        </p:nvSpPr>
        <p:spPr>
          <a:xfrm>
            <a:off x="323528" y="339502"/>
            <a:ext cx="4589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Noto Sans KR"/>
              </a:rPr>
              <a:t>FPN </a:t>
            </a:r>
            <a:r>
              <a:rPr lang="en-US" altLang="ko-KR">
                <a:solidFill>
                  <a:srgbClr val="000000"/>
                </a:solidFill>
                <a:latin typeface="Noto Sans KR"/>
              </a:rPr>
              <a:t>(Feature Pyramid Network)</a:t>
            </a:r>
            <a:endParaRPr lang="ko-KR" altLang="en-US">
              <a:solidFill>
                <a:srgbClr val="000000"/>
              </a:solidFill>
              <a:latin typeface="Noto Sans KR"/>
            </a:endParaRP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F8F9FF8E-C1D3-4A4D-BA0D-69939807B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959889"/>
            <a:ext cx="5458429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628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E4DCEB2-6965-4077-9814-BE9959213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63638"/>
            <a:ext cx="4162265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DD3189-EF3C-45F6-B0AF-CEBC814082A4}"/>
              </a:ext>
            </a:extLst>
          </p:cNvPr>
          <p:cNvSpPr txBox="1"/>
          <p:nvPr/>
        </p:nvSpPr>
        <p:spPr>
          <a:xfrm>
            <a:off x="395536" y="411510"/>
            <a:ext cx="4589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Noto Sans KR"/>
              </a:rPr>
              <a:t>FPN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477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6FEDD973-4FAB-49A4-942A-906D79B04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776288"/>
            <a:ext cx="4200525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33C1F7-867E-4A9F-AD93-8330E784CB26}"/>
              </a:ext>
            </a:extLst>
          </p:cNvPr>
          <p:cNvSpPr txBox="1"/>
          <p:nvPr/>
        </p:nvSpPr>
        <p:spPr>
          <a:xfrm>
            <a:off x="395536" y="339502"/>
            <a:ext cx="4591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Noto Sans KR"/>
              </a:rPr>
              <a:t>FPN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953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300581EA-5FBF-4DA3-83BE-FE74818E2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99542"/>
            <a:ext cx="6840760" cy="383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2FA735-1FFE-4F0F-BA5B-642FA7264D00}"/>
              </a:ext>
            </a:extLst>
          </p:cNvPr>
          <p:cNvSpPr txBox="1"/>
          <p:nvPr/>
        </p:nvSpPr>
        <p:spPr>
          <a:xfrm>
            <a:off x="179512" y="114186"/>
            <a:ext cx="4591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5C5C5C"/>
                </a:solidFill>
                <a:effectLst/>
                <a:latin typeface="Spoqa Han Sans"/>
              </a:rPr>
              <a:t>FPN with Faster R-CNN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73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D2360BA0-168C-4358-BDD4-AA4390FDB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809625"/>
            <a:ext cx="850582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2EFCE9-5ED2-444F-B102-09AADDD47133}"/>
              </a:ext>
            </a:extLst>
          </p:cNvPr>
          <p:cNvSpPr txBox="1"/>
          <p:nvPr/>
        </p:nvSpPr>
        <p:spPr>
          <a:xfrm>
            <a:off x="306550" y="267494"/>
            <a:ext cx="4591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5C5C5C"/>
                </a:solidFill>
                <a:effectLst/>
                <a:latin typeface="Spoqa Han Sans"/>
              </a:rPr>
              <a:t>FPN</a:t>
            </a:r>
            <a:r>
              <a:rPr lang="ko-KR" altLang="en-US" b="0" i="0">
                <a:solidFill>
                  <a:srgbClr val="5C5C5C"/>
                </a:solidFill>
                <a:effectLst/>
                <a:latin typeface="Spoqa Han Sans"/>
              </a:rPr>
              <a:t>의 </a:t>
            </a:r>
            <a:r>
              <a:rPr lang="en-US" altLang="ko-KR" b="0" i="0">
                <a:solidFill>
                  <a:srgbClr val="5C5C5C"/>
                </a:solidFill>
                <a:effectLst/>
                <a:latin typeface="Spoqa Han Sans"/>
              </a:rPr>
              <a:t>Output feature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478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1F486837-4DEE-4604-A71E-DD4E6785A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71550"/>
            <a:ext cx="6624736" cy="374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0BA545-5403-4A95-A4E6-746F9901797E}"/>
              </a:ext>
            </a:extLst>
          </p:cNvPr>
          <p:cNvSpPr txBox="1"/>
          <p:nvPr/>
        </p:nvSpPr>
        <p:spPr>
          <a:xfrm>
            <a:off x="179512" y="339502"/>
            <a:ext cx="4591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5C5C5C"/>
                </a:solidFill>
                <a:effectLst/>
                <a:latin typeface="Spoqa Han Sans"/>
              </a:rPr>
              <a:t>Faster R-CNN architecture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69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ADC8DD8-1599-4598-8EA0-6EA41B24F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90513"/>
            <a:ext cx="571500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7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B8F0CF40-C10B-40CF-B1D4-6BA2143FF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8" y="1514475"/>
            <a:ext cx="572452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6481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43F6204-27E7-4628-8B84-70505D0E6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27"/>
            <a:ext cx="9144000" cy="498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93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074CB1-6EC9-406B-AD96-95AD85F83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39"/>
            <a:ext cx="9144000" cy="495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22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054E90-BD13-4FE1-95DC-8C23F05F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06"/>
            <a:ext cx="9144000" cy="492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79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D249D7-EA9C-4113-B19E-D57409614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20"/>
            <a:ext cx="9144000" cy="502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03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47357F8-DBD9-406D-9248-EA4F662F2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084"/>
            <a:ext cx="9144000" cy="503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61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9B9FD8-5B4A-423F-9FEF-855DEBC59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093"/>
            <a:ext cx="9144000" cy="502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40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31BA7FB-608B-459A-9C65-2FB87ECCA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00"/>
            <a:ext cx="9144000" cy="492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32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290D5E-D503-4B66-BF37-B95723169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63"/>
            <a:ext cx="9144000" cy="495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5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46AF69-5D92-4818-908A-FF89B4B77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65"/>
            <a:ext cx="9144000" cy="49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67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CB2956-C051-4187-B70C-5F614C5E4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9582"/>
            <a:ext cx="7732727" cy="264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33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9CEBA11-6DAE-4C53-8D53-72992873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356"/>
            <a:ext cx="9144000" cy="499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26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1F486837-4DEE-4604-A71E-DD4E6785A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71550"/>
            <a:ext cx="6624736" cy="374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0BA545-5403-4A95-A4E6-746F9901797E}"/>
              </a:ext>
            </a:extLst>
          </p:cNvPr>
          <p:cNvSpPr txBox="1"/>
          <p:nvPr/>
        </p:nvSpPr>
        <p:spPr>
          <a:xfrm>
            <a:off x="179512" y="339502"/>
            <a:ext cx="4591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5C5C5C"/>
                </a:solidFill>
                <a:effectLst/>
                <a:latin typeface="Spoqa Han Sans"/>
              </a:rPr>
              <a:t>Faster R-CNN architecture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809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A9F688-FF71-4D1B-8BBF-01EF2D70A6C4}"/>
              </a:ext>
            </a:extLst>
          </p:cNvPr>
          <p:cNvSpPr txBox="1"/>
          <p:nvPr/>
        </p:nvSpPr>
        <p:spPr>
          <a:xfrm>
            <a:off x="278979" y="157783"/>
            <a:ext cx="4589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solidFill>
                  <a:srgbClr val="EE2323"/>
                </a:solidFill>
                <a:effectLst/>
                <a:latin typeface="Noto Serif KR"/>
              </a:rPr>
              <a:t>&lt;Non-max-suppression&gt;</a:t>
            </a:r>
            <a:endParaRPr lang="ko-KR" alt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2FB5262-3B0A-4999-AEEA-DE603BCEB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483" y="627534"/>
            <a:ext cx="3662184" cy="206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6C253036-07C8-47F6-8851-7E654D322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765" y="2859782"/>
            <a:ext cx="3662184" cy="190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772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18194AC-192C-4079-A715-A90A66346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23478"/>
            <a:ext cx="5245149" cy="470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616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F4B02A-DD44-4D01-BAEF-58A55F6B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275606"/>
            <a:ext cx="4648200" cy="533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D5FF76-E303-490D-AE0F-7DC0C84EE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701" y="3075806"/>
            <a:ext cx="3744416" cy="133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22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9A6845-3962-43EC-A2E6-32936AF28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812"/>
            <a:ext cx="9144000" cy="22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73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949F8F-CF79-422D-A987-FF27424D3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651"/>
            <a:ext cx="9144000" cy="377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7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C5511D-CC0C-4225-811D-656B6A8A6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5402"/>
            <a:ext cx="9144000" cy="20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23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7FF02A-E1E0-4998-B46E-A29EB25FE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5486"/>
            <a:ext cx="8652780" cy="489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21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A3DBAA7-5848-4512-B431-30A8AB5B4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42" y="0"/>
            <a:ext cx="59489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72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A932F0-B72C-4D1E-BBDA-0013D615F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67494"/>
            <a:ext cx="6828198" cy="439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9406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5E56A8-9212-448A-A0B7-BA74F8655B5E}"/>
              </a:ext>
            </a:extLst>
          </p:cNvPr>
          <p:cNvSpPr/>
          <p:nvPr/>
        </p:nvSpPr>
        <p:spPr>
          <a:xfrm>
            <a:off x="3532292" y="2310140"/>
            <a:ext cx="2079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7F1B3E-1FCB-4406-ADB2-2180D99F1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5486"/>
            <a:ext cx="7141963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12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5F58A2-3281-44D2-BADD-AEA6EE01C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81" y="771550"/>
            <a:ext cx="7640038" cy="340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09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228715B-1721-4B3A-8AC8-D92A100D2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11510"/>
            <a:ext cx="8027140" cy="407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149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6ABE9B-8610-447C-B155-4F928987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29670"/>
            <a:ext cx="8108127" cy="428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1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79C48E-0C74-46F6-A2D3-C19779B04AE2}"/>
              </a:ext>
            </a:extLst>
          </p:cNvPr>
          <p:cNvSpPr txBox="1"/>
          <p:nvPr/>
        </p:nvSpPr>
        <p:spPr>
          <a:xfrm>
            <a:off x="107504" y="123478"/>
            <a:ext cx="4591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5C5C5C"/>
                </a:solidFill>
                <a:effectLst/>
                <a:latin typeface="Spoqa Han Sans"/>
              </a:rPr>
              <a:t>Mask R-CNN architecture</a:t>
            </a: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CDCBB7-83FB-4BA1-8BDC-CA7A26620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699542"/>
            <a:ext cx="7370018" cy="39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847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4033</TotalTime>
  <Words>63</Words>
  <Application>Microsoft Office PowerPoint</Application>
  <PresentationFormat>화면 슬라이드 쇼(16:9)</PresentationFormat>
  <Paragraphs>20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Noto Sans</vt:lpstr>
      <vt:lpstr>Noto Sans Demilight</vt:lpstr>
      <vt:lpstr>Noto Sans KR</vt:lpstr>
      <vt:lpstr>Noto Serif KR</vt:lpstr>
      <vt:lpstr>Spoqa Han Sans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moonnyeon@kumoh.ac.kr</cp:lastModifiedBy>
  <cp:revision>190</cp:revision>
  <dcterms:created xsi:type="dcterms:W3CDTF">2016-12-05T23:26:54Z</dcterms:created>
  <dcterms:modified xsi:type="dcterms:W3CDTF">2021-09-03T05:32:33Z</dcterms:modified>
</cp:coreProperties>
</file>